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699" r:id="rId3"/>
    <p:sldId id="696" r:id="rId4"/>
    <p:sldId id="698" r:id="rId5"/>
    <p:sldId id="697" r:id="rId6"/>
    <p:sldId id="263" r:id="rId7"/>
    <p:sldId id="705" r:id="rId8"/>
    <p:sldId id="700" r:id="rId9"/>
    <p:sldId id="701" r:id="rId10"/>
    <p:sldId id="702" r:id="rId11"/>
    <p:sldId id="703" r:id="rId12"/>
    <p:sldId id="704" r:id="rId13"/>
    <p:sldId id="695" r:id="rId14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B012"/>
    <a:srgbClr val="FFFFFF"/>
    <a:srgbClr val="91A3B0"/>
    <a:srgbClr val="333333"/>
    <a:srgbClr val="0F316C"/>
    <a:srgbClr val="0071CE"/>
    <a:srgbClr val="17B69C"/>
    <a:srgbClr val="EDF1F5"/>
    <a:srgbClr val="C5D9E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7" autoAdjust="0"/>
    <p:restoredTop sz="93817" autoAdjust="0"/>
  </p:normalViewPr>
  <p:slideViewPr>
    <p:cSldViewPr>
      <p:cViewPr varScale="1">
        <p:scale>
          <a:sx n="68" d="100"/>
          <a:sy n="68" d="100"/>
        </p:scale>
        <p:origin x="-354" y="-114"/>
      </p:cViewPr>
      <p:guideLst>
        <p:guide orient="horz" pos="1642"/>
        <p:guide pos="9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DDBE326-5DAD-4AA4-A5DD-2905A8537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" y="0"/>
            <a:ext cx="20100085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3825875"/>
            <a:ext cx="799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IBM Plex Sans" charset="0"/>
              </a:rPr>
              <a:t>Тема: Разработка и тестирование приложения для анализа и прогнозирования метеорологических данных, влияющих на промышленные объекты, с использованием машинного обучения </a:t>
            </a:r>
            <a:endParaRPr lang="ru-RU" sz="3600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C6A7D47-1E62-8B7B-8650-960BE28D1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2759075"/>
            <a:ext cx="79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IBM Plex Sans" charset="0"/>
              </a:rPr>
              <a:t>ИТОГОВАЯ АТТЕСТАЦИЯ</a:t>
            </a:r>
            <a:endParaRPr lang="ru-RU" sz="4000" dirty="0">
              <a:solidFill>
                <a:schemeClr val="bg1"/>
              </a:solidFill>
              <a:latin typeface="IBM Plex Sans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831850" y="8397875"/>
            <a:ext cx="7503432" cy="20144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Автор работы:</a:t>
            </a:r>
            <a:endParaRPr lang="en-US" sz="2400" dirty="0" smtClean="0">
              <a:solidFill>
                <a:srgbClr val="FFFFFF"/>
              </a:solidFill>
              <a:latin typeface="IBM Plex Sans" charset="0"/>
              <a:cs typeface="Times New Roman" panose="02020603050405020304" pitchFamily="18" charset="0"/>
            </a:endParaRPr>
          </a:p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Сорокин Максим Евгеньевич</a:t>
            </a:r>
          </a:p>
          <a:p>
            <a:endParaRPr lang="ru-RU" sz="2400" dirty="0" smtClean="0">
              <a:solidFill>
                <a:schemeClr val="bg1"/>
              </a:solidFill>
              <a:latin typeface="IBM Plex Sans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Руководитель: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Корнеева Елена Игоревна</a:t>
            </a:r>
            <a:endParaRPr lang="ru-RU" sz="24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0" y="10379075"/>
            <a:ext cx="20104100" cy="6237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</a:pPr>
            <a:r>
              <a:rPr lang="ru-RU" sz="3600" dirty="0" err="1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Иннополис</a:t>
            </a:r>
            <a:r>
              <a:rPr lang="ru-RU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2023</a:t>
            </a:r>
            <a:endParaRPr lang="ru-RU" sz="36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99B4A25-2D57-4F91-AD86-1C0A536C2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-1892"/>
            <a:ext cx="20100737" cy="1131124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D66879F8-F42C-B8DF-74CE-F094E4DDF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32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496887E-C52D-4B9B-86A5-35130CD5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3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32CF5B1D-AC28-64AA-E9EF-D8E42AD70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51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F274A42-E2C1-4295-BE77-724366FED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" y="0"/>
            <a:ext cx="20097374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4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BA5CCA2B-B383-0537-084F-7D689F976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64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8CB9CC4-28B1-44E5-880E-B53A22EEF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за внимание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AB072B4C-358A-42AD-824B-DE1707BBD1F6}"/>
              </a:ext>
            </a:extLst>
          </p:cNvPr>
          <p:cNvSpPr txBox="1"/>
          <p:nvPr/>
        </p:nvSpPr>
        <p:spPr>
          <a:xfrm>
            <a:off x="831850" y="9898404"/>
            <a:ext cx="7996464" cy="35550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sotge@hotmail.com</a:t>
            </a:r>
            <a:endParaRPr lang="ru-RU" sz="2000" dirty="0" smtClean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BE953AA4-62E9-4F56-B4C2-CB08921AED52}"/>
              </a:ext>
            </a:extLst>
          </p:cNvPr>
          <p:cNvSpPr txBox="1"/>
          <p:nvPr/>
        </p:nvSpPr>
        <p:spPr>
          <a:xfrm>
            <a:off x="831850" y="9464675"/>
            <a:ext cx="7503432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Сорокин Максим Евгеньевич</a:t>
            </a:r>
            <a:endParaRPr lang="ru-RU" sz="2400" dirty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7CD5B39F-D467-0E4A-2425-7FF5FFC9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АКТУАЛЬНОСТЬ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3944600" cy="85147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>
              <a:spcBef>
                <a:spcPts val="3000"/>
              </a:spcBef>
            </a:pP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Одним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из наиболее важных достижений добычи нефти и газа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является бурение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 скважин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 сегодняшний день нефтегазовый комплекс играет важнейшую роль в развитии экономики Российской Федерации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Такие комплексы должны работать в непрерывном цикле. Анализируя одну из нефтяных скважин, можно выявить проблему в раннем оповещении поломок и нестабильной работы. Рутинной задачей является сбор, обработка и визуализация работы системы по добыче нефти. Внедрение технологий искусственного интеллекта могут ускорить процесс раннего выявления работы нефтяных скважин, качество работы и анализ в зависимости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от метеорологических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</a:p>
          <a:p>
            <a:pPr marR="8377" indent="534988" algn="just"/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Объект 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исследования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– нефтяная скважина № 807.</a:t>
            </a: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Предмет исследования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влияние искусственного интеллекта на работу нефтяной скважины № 807.</a:t>
            </a: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Цель работы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создать инструмент анализа работы нефтяной скважины в зависимости от погодных условий и явлений для раннего обнаружения неисправностей.</a:t>
            </a:r>
          </a:p>
          <a:p>
            <a:pPr indent="534988" algn="just">
              <a:spcBef>
                <a:spcPts val="0"/>
              </a:spcBef>
            </a:pP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Решаемые задачи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:</a:t>
            </a:r>
            <a:endParaRPr lang="ru-RU" sz="2400" b="1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Сформулировать гипотезу по данным;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Собрать данные из разрозненных источников;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Провести исследовательский анализ данных;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Визуализировать основные распределения данных;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Провести  машинное обучение;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Сделать выводы по исследованию;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Дать дальнейшие рекомендации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rokin.m.e\Downloads\marlin-a-and-marlin-b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3328" b="16803"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</p:spPr>
      </p:pic>
      <p:pic>
        <p:nvPicPr>
          <p:cNvPr id="1029" name="Picture 5" descr="C:\Users\sorokin.m.e\Downloads\1614413099_17-p-prozrachnii-temnii-fon-png-23.pn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/>
          <a:stretch>
            <a:fillRect/>
          </a:stretch>
        </p:blipFill>
        <p:spPr bwMode="auto">
          <a:xfrm>
            <a:off x="0" y="-1"/>
            <a:ext cx="20104100" cy="11309351"/>
          </a:xfrm>
          <a:prstGeom prst="rect">
            <a:avLst/>
          </a:prstGeom>
          <a:noFill/>
        </p:spPr>
      </p:pic>
      <p:pic>
        <p:nvPicPr>
          <p:cNvPr id="1027" name="Picture 3" descr="C:\Users\sorokin.m.e\Downloads\Рисунок1_pixian_ai.png"/>
          <p:cNvPicPr>
            <a:picLocks noChangeAspect="1" noChangeArrowheads="1"/>
          </p:cNvPicPr>
          <p:nvPr/>
        </p:nvPicPr>
        <p:blipFill>
          <a:blip r:embed="rId4" cstate="print"/>
          <a:srcRect l="57202"/>
          <a:stretch>
            <a:fillRect/>
          </a:stretch>
        </p:blipFill>
        <p:spPr bwMode="auto">
          <a:xfrm>
            <a:off x="11499850" y="0"/>
            <a:ext cx="8604250" cy="113093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48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1 вариант</a:t>
            </a:r>
            <a:endParaRPr lang="en-US" sz="4800" dirty="0">
              <a:solidFill>
                <a:srgbClr val="FFFFFF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7C22807E-3868-A7BF-5224-6F4134B0C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96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70F3D00-7589-467F-AEC3-2BBA06CC1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r>
              <a:rPr lang="ru-RU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 вариант</a:t>
            </a:r>
            <a:endParaRPr lang="en-US" sz="48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073607AD-2A2F-F2EF-634C-0C65B7334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072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A849BAEC-F245-4682-ACCE-291D3FC36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Варианты рамок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0DE9F28A-2EB5-4E21-92EA-946920DE8DC9}"/>
              </a:ext>
            </a:extLst>
          </p:cNvPr>
          <p:cNvSpPr/>
          <p:nvPr/>
        </p:nvSpPr>
        <p:spPr>
          <a:xfrm>
            <a:off x="831850" y="2759075"/>
            <a:ext cx="8153398" cy="38862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111D8965-2D47-483C-9906-F7B5FE28B9D2}"/>
              </a:ext>
            </a:extLst>
          </p:cNvPr>
          <p:cNvSpPr txBox="1"/>
          <p:nvPr/>
        </p:nvSpPr>
        <p:spPr>
          <a:xfrm>
            <a:off x="16518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59CCC8DA-E53A-4F1E-8148-AF8126BD7414}"/>
              </a:ext>
            </a:extLst>
          </p:cNvPr>
          <p:cNvSpPr txBox="1"/>
          <p:nvPr/>
        </p:nvSpPr>
        <p:spPr>
          <a:xfrm>
            <a:off x="1651813" y="4598144"/>
            <a:ext cx="62666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="" xmlns:a16="http://schemas.microsoft.com/office/drawing/2014/main" id="{114ED48D-ACF6-475B-A8AB-EFDB2E3B4889}"/>
              </a:ext>
            </a:extLst>
          </p:cNvPr>
          <p:cNvSpPr/>
          <p:nvPr/>
        </p:nvSpPr>
        <p:spPr>
          <a:xfrm>
            <a:off x="9366250" y="2759075"/>
            <a:ext cx="8153398" cy="3886200"/>
          </a:xfrm>
          <a:prstGeom prst="roundRect">
            <a:avLst/>
          </a:prstGeom>
          <a:solidFill>
            <a:srgbClr val="333333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3" name="object 4">
            <a:extLst>
              <a:ext uri="{FF2B5EF4-FFF2-40B4-BE49-F238E27FC236}">
                <a16:creationId xmlns="" xmlns:a16="http://schemas.microsoft.com/office/drawing/2014/main" id="{4D0379F3-C787-408F-A372-039CD66415EE}"/>
              </a:ext>
            </a:extLst>
          </p:cNvPr>
          <p:cNvSpPr txBox="1"/>
          <p:nvPr/>
        </p:nvSpPr>
        <p:spPr>
          <a:xfrm>
            <a:off x="101862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="" xmlns:a16="http://schemas.microsoft.com/office/drawing/2014/main" id="{01A943E0-2F62-46F7-90B0-FF077D02B5ED}"/>
              </a:ext>
            </a:extLst>
          </p:cNvPr>
          <p:cNvSpPr txBox="1"/>
          <p:nvPr/>
        </p:nvSpPr>
        <p:spPr>
          <a:xfrm>
            <a:off x="10186213" y="4598144"/>
            <a:ext cx="64190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="" xmlns:a16="http://schemas.microsoft.com/office/drawing/2014/main" id="{382F982C-569E-4130-ACB6-5A73529023BC}"/>
              </a:ext>
            </a:extLst>
          </p:cNvPr>
          <p:cNvSpPr/>
          <p:nvPr/>
        </p:nvSpPr>
        <p:spPr>
          <a:xfrm>
            <a:off x="831850" y="7033032"/>
            <a:ext cx="8153398" cy="388620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6" name="object 4">
            <a:extLst>
              <a:ext uri="{FF2B5EF4-FFF2-40B4-BE49-F238E27FC236}">
                <a16:creationId xmlns="" xmlns:a16="http://schemas.microsoft.com/office/drawing/2014/main" id="{D9257433-C0D8-4E55-A9D0-8644F4776C10}"/>
              </a:ext>
            </a:extLst>
          </p:cNvPr>
          <p:cNvSpPr txBox="1"/>
          <p:nvPr/>
        </p:nvSpPr>
        <p:spPr>
          <a:xfrm>
            <a:off x="16518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="" xmlns:a16="http://schemas.microsoft.com/office/drawing/2014/main" id="{C370C505-0A3B-4224-B35E-F8EFACFA6B3B}"/>
              </a:ext>
            </a:extLst>
          </p:cNvPr>
          <p:cNvSpPr txBox="1"/>
          <p:nvPr/>
        </p:nvSpPr>
        <p:spPr>
          <a:xfrm>
            <a:off x="1651812" y="8872101"/>
            <a:ext cx="62666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="" xmlns:a16="http://schemas.microsoft.com/office/drawing/2014/main" id="{44EA5078-4174-44CD-B09D-1613EB0FF99C}"/>
              </a:ext>
            </a:extLst>
          </p:cNvPr>
          <p:cNvSpPr/>
          <p:nvPr/>
        </p:nvSpPr>
        <p:spPr>
          <a:xfrm>
            <a:off x="9366250" y="7033032"/>
            <a:ext cx="8153398" cy="3886200"/>
          </a:xfrm>
          <a:prstGeom prst="roundRect">
            <a:avLst/>
          </a:prstGeom>
          <a:noFill/>
          <a:ln>
            <a:solidFill>
              <a:srgbClr val="91A3B0"/>
            </a:solidFill>
          </a:ln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75F3BB0-82BE-4E45-A36B-7E78B6F08BDC}"/>
              </a:ext>
            </a:extLst>
          </p:cNvPr>
          <p:cNvSpPr txBox="1"/>
          <p:nvPr/>
        </p:nvSpPr>
        <p:spPr>
          <a:xfrm>
            <a:off x="101862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="" xmlns:a16="http://schemas.microsoft.com/office/drawing/2014/main" id="{553FF3F7-8D83-4416-A69D-9F9C127700F3}"/>
              </a:ext>
            </a:extLst>
          </p:cNvPr>
          <p:cNvSpPr txBox="1"/>
          <p:nvPr/>
        </p:nvSpPr>
        <p:spPr>
          <a:xfrm>
            <a:off x="10186212" y="8872101"/>
            <a:ext cx="64190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D178D88B-08EC-F708-4EBA-4E11B8988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Пример рамки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BE74930A-B6E9-4823-B541-1CCB51CACD9D}"/>
              </a:ext>
            </a:extLst>
          </p:cNvPr>
          <p:cNvSpPr/>
          <p:nvPr/>
        </p:nvSpPr>
        <p:spPr>
          <a:xfrm>
            <a:off x="10890250" y="2073275"/>
            <a:ext cx="8229602" cy="87630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="" xmlns:a16="http://schemas.microsoft.com/office/drawing/2014/main" id="{D215E94E-B2AA-4286-9778-51673EBAE759}"/>
              </a:ext>
            </a:extLst>
          </p:cNvPr>
          <p:cNvSpPr txBox="1"/>
          <p:nvPr/>
        </p:nvSpPr>
        <p:spPr>
          <a:xfrm>
            <a:off x="12091577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2B41E482-24FE-4D41-A0B8-A45D8BA4AEF0}"/>
              </a:ext>
            </a:extLst>
          </p:cNvPr>
          <p:cNvSpPr txBox="1"/>
          <p:nvPr/>
        </p:nvSpPr>
        <p:spPr>
          <a:xfrm>
            <a:off x="11728813" y="3749675"/>
            <a:ext cx="7613287" cy="474875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ad minim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ex.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vel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hendrerit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vulputate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molestie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vel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illum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4ABF32C5-D2F2-4E3D-864F-93219112AA8D}"/>
              </a:ext>
            </a:extLst>
          </p:cNvPr>
          <p:cNvSpPr txBox="1"/>
          <p:nvPr/>
        </p:nvSpPr>
        <p:spPr>
          <a:xfrm>
            <a:off x="831850" y="7771719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1FE19B69-6086-4F94-ACA6-EB482913D9CD}"/>
              </a:ext>
            </a:extLst>
          </p:cNvPr>
          <p:cNvSpPr txBox="1"/>
          <p:nvPr/>
        </p:nvSpPr>
        <p:spPr>
          <a:xfrm>
            <a:off x="838563" y="6781119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11F121B4-3C9A-7618-EC77-97D0C24C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945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B2927C8-9366-4E1B-BE22-C10AC0AB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EB2A57C0-FD94-9264-9B9E-053B796E0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14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7F193-2573-4FE6-9786-93C25B4E7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45F7FD7A-A756-0F88-A7DC-B0FC11EDF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859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6049</TotalTime>
  <Words>297</Words>
  <Application>Microsoft Office PowerPoint</Application>
  <PresentationFormat>Произвольный</PresentationFormat>
  <Paragraphs>67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Сорокин М.Е.</cp:lastModifiedBy>
  <cp:revision>294</cp:revision>
  <dcterms:created xsi:type="dcterms:W3CDTF">2018-10-03T13:56:53Z</dcterms:created>
  <dcterms:modified xsi:type="dcterms:W3CDTF">2023-11-20T05:00:37Z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